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b2b3a30933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b2b3a30933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b251d4e594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b251d4e594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b251d4e594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b251d4e594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b251d4e59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b251d4e59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251d4e594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251d4e59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b2b3a309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b2b3a309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b251d4e59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b251d4e59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b251d4e59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b251d4e59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b251d4e594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b251d4e59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b2b0ae9cf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b2b0ae9cf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b251d4e59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b251d4e59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b251d4e594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b251d4e59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b2b3a3093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b2b3a3093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b2b3a30933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b2b3a30933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b251d4e59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b251d4e59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251d4e59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251d4e59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b251d4e59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b251d4e59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b251d4e594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b251d4e594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b2b3a30933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b2b3a30933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b251d4e594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b251d4e59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en.wikipedia.org/wiki/Wind_storm" TargetMode="External"/><Relationship Id="rId4" Type="http://schemas.openxmlformats.org/officeDocument/2006/relationships/hyperlink" Target="https://en.wikipedia.org/wiki/Midwestern_United_States" TargetMode="External"/><Relationship Id="rId5" Type="http://schemas.openxmlformats.org/officeDocument/2006/relationships/hyperlink" Target="https://en.wikipedia.org/wiki/Midwestern_United_States" TargetMode="External"/><Relationship Id="rId6" Type="http://schemas.openxmlformats.org/officeDocument/2006/relationships/hyperlink" Target="https://en.wikipedia.org/wiki/Rain" TargetMode="External"/><Relationship Id="rId7" Type="http://schemas.openxmlformats.org/officeDocument/2006/relationships/image" Target="../media/image1.jpg"/><Relationship Id="rId8" Type="http://schemas.openxmlformats.org/officeDocument/2006/relationships/image" Target="../media/image8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ev.meteostat.net/api/point/daily.html#endpoint" TargetMode="External"/><Relationship Id="rId4" Type="http://schemas.openxmlformats.org/officeDocument/2006/relationships/hyperlink" Target="https://transtats.bts.gov/PREZIP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-1091700"/>
            <a:ext cx="9496402" cy="632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0" y="1249650"/>
            <a:ext cx="8520600" cy="264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506"/>
              <a:buFont typeface="Arial"/>
              <a:buNone/>
            </a:pPr>
            <a:r>
              <a:rPr lang="en" sz="415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n" sz="3372">
                <a:solidFill>
                  <a:schemeClr val="lt1"/>
                </a:solidFill>
              </a:rPr>
              <a:t>The Impact of Severe Weather Conditions </a:t>
            </a:r>
            <a:endParaRPr b="1" sz="3372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619"/>
              <a:buFont typeface="Arial"/>
              <a:buNone/>
            </a:pPr>
            <a:r>
              <a:rPr b="1" lang="en" sz="3372">
                <a:solidFill>
                  <a:schemeClr val="lt1"/>
                </a:solidFill>
              </a:rPr>
              <a:t>on Flight Operation</a:t>
            </a:r>
            <a:r>
              <a:rPr b="1" lang="en" sz="3261">
                <a:solidFill>
                  <a:schemeClr val="lt1"/>
                </a:solidFill>
              </a:rPr>
              <a:t> </a:t>
            </a:r>
            <a:r>
              <a:rPr b="1" lang="en" sz="3816"/>
              <a:t> </a:t>
            </a:r>
            <a:endParaRPr b="1" sz="3816"/>
          </a:p>
          <a:p>
            <a:pPr indent="0" lvl="0" marL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8820"/>
              <a:buFont typeface="Arial"/>
              <a:buNone/>
            </a:pPr>
            <a:r>
              <a:t/>
            </a:r>
            <a:endParaRPr sz="3816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91925" y="25717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500">
                <a:solidFill>
                  <a:schemeClr val="dk1"/>
                </a:solidFill>
              </a:rPr>
              <a:t>The August 2020 Midwest Derecho (USA)</a:t>
            </a:r>
            <a:endParaRPr b="1" sz="2500"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27475" y="45992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800">
                <a:solidFill>
                  <a:schemeClr val="lt2"/>
                </a:solidFill>
              </a:rPr>
              <a:t>Victor, Lis, Julia, Sasan </a:t>
            </a:r>
            <a:r>
              <a:rPr b="1" lang="en" sz="1800">
                <a:solidFill>
                  <a:schemeClr val="lt1"/>
                </a:solidFill>
              </a:rPr>
              <a:t> </a:t>
            </a:r>
            <a:endParaRPr b="1"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2"/>
          <p:cNvSpPr txBox="1"/>
          <p:nvPr/>
        </p:nvSpPr>
        <p:spPr>
          <a:xfrm>
            <a:off x="-100" y="564650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Hourly p</a:t>
            </a:r>
            <a:r>
              <a:rPr lang="en" sz="2500">
                <a:solidFill>
                  <a:schemeClr val="dk1"/>
                </a:solidFill>
              </a:rPr>
              <a:t>recipitation on August 10th 2020 (mm)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150" name="Google Shape;150;p22"/>
          <p:cNvSpPr txBox="1"/>
          <p:nvPr>
            <p:ph type="title"/>
          </p:nvPr>
        </p:nvSpPr>
        <p:spPr>
          <a:xfrm>
            <a:off x="-100" y="0"/>
            <a:ext cx="9144000" cy="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Hypothesis I</a:t>
            </a:r>
            <a:r>
              <a:rPr lang="en" sz="2000">
                <a:solidFill>
                  <a:schemeClr val="dk2"/>
                </a:solidFill>
              </a:rPr>
              <a:t>: Derecho is reflected in the weather data</a:t>
            </a:r>
            <a:endParaRPr sz="2022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8525" y="1339325"/>
            <a:ext cx="6354126" cy="375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4250" y="2571750"/>
            <a:ext cx="1634075" cy="200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417625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66"/>
              <a:t> </a:t>
            </a:r>
            <a:endParaRPr/>
          </a:p>
        </p:txBody>
      </p:sp>
      <p:sp>
        <p:nvSpPr>
          <p:cNvPr id="158" name="Google Shape;15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4225" y="1179475"/>
            <a:ext cx="7455826" cy="38773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3"/>
          <p:cNvSpPr txBox="1"/>
          <p:nvPr/>
        </p:nvSpPr>
        <p:spPr>
          <a:xfrm>
            <a:off x="0" y="556800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Average air pressure per day in </a:t>
            </a:r>
            <a:r>
              <a:rPr lang="en" sz="2500">
                <a:solidFill>
                  <a:schemeClr val="dk1"/>
                </a:solidFill>
              </a:rPr>
              <a:t>August 2020 (</a:t>
            </a:r>
            <a:r>
              <a:rPr lang="en" sz="2500">
                <a:solidFill>
                  <a:schemeClr val="dk1"/>
                </a:solidFill>
              </a:rPr>
              <a:t>h/Pa)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161" name="Google Shape;161;p23"/>
          <p:cNvSpPr txBox="1"/>
          <p:nvPr>
            <p:ph type="title"/>
          </p:nvPr>
        </p:nvSpPr>
        <p:spPr>
          <a:xfrm>
            <a:off x="0" y="0"/>
            <a:ext cx="9144000" cy="5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Hypothesis I</a:t>
            </a:r>
            <a:r>
              <a:rPr lang="en" sz="2000">
                <a:solidFill>
                  <a:schemeClr val="dk2"/>
                </a:solidFill>
              </a:rPr>
              <a:t>: Derecho is reflected in the weather data</a:t>
            </a:r>
            <a:endParaRPr sz="2022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62" name="Google Shape;162;p23"/>
          <p:cNvSpPr/>
          <p:nvPr/>
        </p:nvSpPr>
        <p:spPr>
          <a:xfrm>
            <a:off x="3177925" y="4531425"/>
            <a:ext cx="459000" cy="393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4250" y="2571750"/>
            <a:ext cx="1634075" cy="200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9" name="Google Shape;169;p24"/>
          <p:cNvSpPr txBox="1"/>
          <p:nvPr>
            <p:ph type="title"/>
          </p:nvPr>
        </p:nvSpPr>
        <p:spPr>
          <a:xfrm>
            <a:off x="0" y="0"/>
            <a:ext cx="91440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Hypothesis I</a:t>
            </a:r>
            <a:r>
              <a:rPr lang="en" sz="2000">
                <a:solidFill>
                  <a:schemeClr val="dk2"/>
                </a:solidFill>
              </a:rPr>
              <a:t>: Derecho is reflected in the weather data</a:t>
            </a:r>
            <a:endParaRPr sz="2022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0" y="559425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Wind speed on </a:t>
            </a:r>
            <a:r>
              <a:rPr lang="en" sz="2500">
                <a:solidFill>
                  <a:schemeClr val="dk1"/>
                </a:solidFill>
              </a:rPr>
              <a:t>August 10th 2020 (</a:t>
            </a:r>
            <a:r>
              <a:rPr lang="en" sz="2500">
                <a:solidFill>
                  <a:schemeClr val="dk1"/>
                </a:solidFill>
              </a:rPr>
              <a:t>km/h)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171" name="Google Shape;1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825" y="1171150"/>
            <a:ext cx="6566355" cy="388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4250" y="2571750"/>
            <a:ext cx="1634075" cy="200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8" name="Google Shape;178;p25"/>
          <p:cNvGrpSpPr/>
          <p:nvPr/>
        </p:nvGrpSpPr>
        <p:grpSpPr>
          <a:xfrm>
            <a:off x="734675" y="1009525"/>
            <a:ext cx="7674648" cy="4133974"/>
            <a:chOff x="734675" y="983950"/>
            <a:chExt cx="7674648" cy="4133974"/>
          </a:xfrm>
        </p:grpSpPr>
        <p:pic>
          <p:nvPicPr>
            <p:cNvPr id="179" name="Google Shape;179;p25"/>
            <p:cNvPicPr preferRelativeResize="0"/>
            <p:nvPr/>
          </p:nvPicPr>
          <p:blipFill rotWithShape="1">
            <a:blip r:embed="rId3">
              <a:alphaModFix/>
            </a:blip>
            <a:srcRect b="1311" l="0" r="0" t="3676"/>
            <a:stretch/>
          </p:blipFill>
          <p:spPr>
            <a:xfrm>
              <a:off x="734675" y="983950"/>
              <a:ext cx="7674648" cy="41339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0" name="Google Shape;180;p25"/>
            <p:cNvSpPr/>
            <p:nvPr/>
          </p:nvSpPr>
          <p:spPr>
            <a:xfrm>
              <a:off x="3554550" y="1177425"/>
              <a:ext cx="188400" cy="32250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" name="Google Shape;181;p25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Hypothesis II</a:t>
            </a:r>
            <a:r>
              <a:rPr lang="en" sz="1800">
                <a:solidFill>
                  <a:schemeClr val="dk2"/>
                </a:solidFill>
              </a:rPr>
              <a:t>: Flight rearrangement spiked on August,10 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2" name="Google Shape;182;p25"/>
          <p:cNvSpPr txBox="1"/>
          <p:nvPr/>
        </p:nvSpPr>
        <p:spPr>
          <a:xfrm>
            <a:off x="627900" y="462800"/>
            <a:ext cx="8028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Average delay caused by weather conditions</a:t>
            </a:r>
            <a:endParaRPr sz="2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8" name="Google Shape;188;p26"/>
          <p:cNvGrpSpPr/>
          <p:nvPr/>
        </p:nvGrpSpPr>
        <p:grpSpPr>
          <a:xfrm>
            <a:off x="722725" y="988625"/>
            <a:ext cx="7698550" cy="4154676"/>
            <a:chOff x="722725" y="850600"/>
            <a:chExt cx="7698550" cy="4154676"/>
          </a:xfrm>
        </p:grpSpPr>
        <p:pic>
          <p:nvPicPr>
            <p:cNvPr id="189" name="Google Shape;189;p26"/>
            <p:cNvPicPr preferRelativeResize="0"/>
            <p:nvPr/>
          </p:nvPicPr>
          <p:blipFill rotWithShape="1">
            <a:blip r:embed="rId3">
              <a:alphaModFix/>
            </a:blip>
            <a:srcRect b="1817" l="0" r="0" t="4487"/>
            <a:stretch/>
          </p:blipFill>
          <p:spPr>
            <a:xfrm>
              <a:off x="722725" y="850600"/>
              <a:ext cx="7698550" cy="41546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0" name="Google Shape;190;p26"/>
            <p:cNvSpPr/>
            <p:nvPr/>
          </p:nvSpPr>
          <p:spPr>
            <a:xfrm>
              <a:off x="3554550" y="1067875"/>
              <a:ext cx="141300" cy="3201600"/>
            </a:xfrm>
            <a:prstGeom prst="rect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" name="Google Shape;191;p26"/>
          <p:cNvSpPr txBox="1"/>
          <p:nvPr/>
        </p:nvSpPr>
        <p:spPr>
          <a:xfrm>
            <a:off x="0" y="435925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Number</a:t>
            </a:r>
            <a:r>
              <a:rPr lang="en" sz="2500">
                <a:solidFill>
                  <a:schemeClr val="dk1"/>
                </a:solidFill>
              </a:rPr>
              <a:t> of diverted flights</a:t>
            </a:r>
            <a:r>
              <a:rPr lang="en" sz="2500">
                <a:solidFill>
                  <a:schemeClr val="dk1"/>
                </a:solidFill>
              </a:rPr>
              <a:t> per day in August 2020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192" name="Google Shape;192;p26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Hypothesis II</a:t>
            </a:r>
            <a:r>
              <a:rPr lang="en" sz="1800">
                <a:solidFill>
                  <a:schemeClr val="dk2"/>
                </a:solidFill>
              </a:rPr>
              <a:t>: Flight rearrangement spiked on August,10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7"/>
          <p:cNvSpPr txBox="1"/>
          <p:nvPr>
            <p:ph type="title"/>
          </p:nvPr>
        </p:nvSpPr>
        <p:spPr>
          <a:xfrm>
            <a:off x="889975" y="592000"/>
            <a:ext cx="75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cancelled flights by hour on August 10 </a:t>
            </a:r>
            <a:endParaRPr/>
          </a:p>
        </p:txBody>
      </p:sp>
      <p:sp>
        <p:nvSpPr>
          <p:cNvPr id="198" name="Google Shape;19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9" name="Google Shape;199;p27"/>
          <p:cNvPicPr preferRelativeResize="0"/>
          <p:nvPr/>
        </p:nvPicPr>
        <p:blipFill rotWithShape="1">
          <a:blip r:embed="rId3">
            <a:alphaModFix/>
          </a:blip>
          <a:srcRect b="0" l="0" r="0" t="4861"/>
          <a:stretch/>
        </p:blipFill>
        <p:spPr>
          <a:xfrm>
            <a:off x="656838" y="1309250"/>
            <a:ext cx="7830325" cy="365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7"/>
          <p:cNvSpPr txBox="1"/>
          <p:nvPr>
            <p:ph type="title"/>
          </p:nvPr>
        </p:nvSpPr>
        <p:spPr>
          <a:xfrm>
            <a:off x="-122850" y="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Hypothesis II</a:t>
            </a:r>
            <a:r>
              <a:rPr lang="en" sz="1800">
                <a:solidFill>
                  <a:schemeClr val="dk2"/>
                </a:solidFill>
              </a:rPr>
              <a:t>: Flight rearrangement spiked on August,10 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01" name="Google Shape;201;p27"/>
          <p:cNvSpPr/>
          <p:nvPr/>
        </p:nvSpPr>
        <p:spPr>
          <a:xfrm>
            <a:off x="2416450" y="4464625"/>
            <a:ext cx="459000" cy="393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7"/>
          <p:cNvSpPr/>
          <p:nvPr/>
        </p:nvSpPr>
        <p:spPr>
          <a:xfrm>
            <a:off x="6496575" y="4464625"/>
            <a:ext cx="459000" cy="393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8" name="Google Shape;208;p28"/>
          <p:cNvPicPr preferRelativeResize="0"/>
          <p:nvPr/>
        </p:nvPicPr>
        <p:blipFill rotWithShape="1">
          <a:blip r:embed="rId3">
            <a:alphaModFix/>
          </a:blip>
          <a:srcRect b="2890" l="0" r="0" t="4756"/>
          <a:stretch/>
        </p:blipFill>
        <p:spPr>
          <a:xfrm>
            <a:off x="648225" y="1001975"/>
            <a:ext cx="7847548" cy="405484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8"/>
          <p:cNvSpPr/>
          <p:nvPr/>
        </p:nvSpPr>
        <p:spPr>
          <a:xfrm>
            <a:off x="3630575" y="2732075"/>
            <a:ext cx="176700" cy="1623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8"/>
          <p:cNvSpPr txBox="1"/>
          <p:nvPr/>
        </p:nvSpPr>
        <p:spPr>
          <a:xfrm>
            <a:off x="895100" y="468575"/>
            <a:ext cx="7788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Cancellation rate</a:t>
            </a:r>
            <a:r>
              <a:rPr lang="en" sz="2500">
                <a:solidFill>
                  <a:schemeClr val="dk1"/>
                </a:solidFill>
              </a:rPr>
              <a:t> per day in August 2020 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211" name="Google Shape;211;p28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Hypothesis II</a:t>
            </a:r>
            <a:r>
              <a:rPr lang="en" sz="1800">
                <a:solidFill>
                  <a:schemeClr val="dk2"/>
                </a:solidFill>
              </a:rPr>
              <a:t>: Flight rearrangement spiked on August,10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0" y="0"/>
            <a:ext cx="91440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Hypothesis III</a:t>
            </a:r>
            <a:r>
              <a:rPr lang="en" sz="2000">
                <a:solidFill>
                  <a:schemeClr val="dk2"/>
                </a:solidFill>
              </a:rPr>
              <a:t>: Derecho impacted OMA and DSM operations on the earliest</a:t>
            </a:r>
            <a:r>
              <a:rPr lang="en" sz="2000"/>
              <a:t> </a:t>
            </a:r>
            <a:endParaRPr sz="20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22"/>
              <a:t> </a:t>
            </a:r>
            <a:r>
              <a:rPr lang="en" sz="2600"/>
              <a:t>Diverted flights on August 10 at selected airports</a:t>
            </a:r>
            <a:endParaRPr sz="2600"/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53846"/>
              <a:buFont typeface="Arial"/>
              <a:buNone/>
            </a:pPr>
            <a:r>
              <a:t/>
            </a:r>
            <a:endParaRPr sz="2022"/>
          </a:p>
        </p:txBody>
      </p:sp>
      <p:sp>
        <p:nvSpPr>
          <p:cNvPr id="217" name="Google Shape;21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8" name="Google Shape;21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69" y="981800"/>
            <a:ext cx="8077066" cy="416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9"/>
          <p:cNvSpPr/>
          <p:nvPr/>
        </p:nvSpPr>
        <p:spPr>
          <a:xfrm>
            <a:off x="3414500" y="3030325"/>
            <a:ext cx="2513400" cy="2026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9"/>
          <p:cNvSpPr/>
          <p:nvPr/>
        </p:nvSpPr>
        <p:spPr>
          <a:xfrm>
            <a:off x="780925" y="3030325"/>
            <a:ext cx="2513400" cy="2026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9"/>
          <p:cNvSpPr/>
          <p:nvPr/>
        </p:nvSpPr>
        <p:spPr>
          <a:xfrm>
            <a:off x="780925" y="981800"/>
            <a:ext cx="2513400" cy="20265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"/>
          <p:cNvSpPr/>
          <p:nvPr/>
        </p:nvSpPr>
        <p:spPr>
          <a:xfrm>
            <a:off x="3365400" y="981800"/>
            <a:ext cx="2513400" cy="20265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type="title"/>
          </p:nvPr>
        </p:nvSpPr>
        <p:spPr>
          <a:xfrm>
            <a:off x="-25" y="0"/>
            <a:ext cx="9144000" cy="9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Hypothesis III</a:t>
            </a:r>
            <a:r>
              <a:rPr lang="en" sz="2000">
                <a:solidFill>
                  <a:schemeClr val="dk2"/>
                </a:solidFill>
              </a:rPr>
              <a:t>: </a:t>
            </a:r>
            <a:r>
              <a:rPr lang="en" sz="2000">
                <a:solidFill>
                  <a:schemeClr val="dk2"/>
                </a:solidFill>
              </a:rPr>
              <a:t>Derecho impacted OMA and DSM operations on the earliest</a:t>
            </a:r>
            <a:endParaRPr sz="20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Cancelled flights on August 10 at selected airports</a:t>
            </a:r>
            <a:endParaRPr sz="2600"/>
          </a:p>
        </p:txBody>
      </p:sp>
      <p:sp>
        <p:nvSpPr>
          <p:cNvPr id="228" name="Google Shape;22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9" name="Google Shape;22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875" y="953400"/>
            <a:ext cx="8074851" cy="423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0"/>
          <p:cNvSpPr/>
          <p:nvPr/>
        </p:nvSpPr>
        <p:spPr>
          <a:xfrm>
            <a:off x="906275" y="3022450"/>
            <a:ext cx="2460000" cy="2026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0"/>
          <p:cNvSpPr/>
          <p:nvPr/>
        </p:nvSpPr>
        <p:spPr>
          <a:xfrm>
            <a:off x="3495050" y="3022450"/>
            <a:ext cx="2460000" cy="2026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0"/>
          <p:cNvSpPr/>
          <p:nvPr/>
        </p:nvSpPr>
        <p:spPr>
          <a:xfrm>
            <a:off x="3468350" y="953400"/>
            <a:ext cx="2418300" cy="20265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8" name="Google Shape;23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600" y="1675300"/>
            <a:ext cx="1634075" cy="2005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9" name="Google Shape;239;p31"/>
          <p:cNvGrpSpPr/>
          <p:nvPr/>
        </p:nvGrpSpPr>
        <p:grpSpPr>
          <a:xfrm>
            <a:off x="1701818" y="472913"/>
            <a:ext cx="6861556" cy="4002557"/>
            <a:chOff x="2160475" y="1038038"/>
            <a:chExt cx="6368624" cy="3625176"/>
          </a:xfrm>
        </p:grpSpPr>
        <p:grpSp>
          <p:nvGrpSpPr>
            <p:cNvPr id="240" name="Google Shape;240;p31"/>
            <p:cNvGrpSpPr/>
            <p:nvPr/>
          </p:nvGrpSpPr>
          <p:grpSpPr>
            <a:xfrm>
              <a:off x="2160475" y="1038038"/>
              <a:ext cx="6368624" cy="3625176"/>
              <a:chOff x="2160475" y="1038038"/>
              <a:chExt cx="6368624" cy="3625176"/>
            </a:xfrm>
          </p:grpSpPr>
          <p:grpSp>
            <p:nvGrpSpPr>
              <p:cNvPr id="241" name="Google Shape;241;p31"/>
              <p:cNvGrpSpPr/>
              <p:nvPr/>
            </p:nvGrpSpPr>
            <p:grpSpPr>
              <a:xfrm>
                <a:off x="2160475" y="1038038"/>
                <a:ext cx="6368624" cy="3625176"/>
                <a:chOff x="2464200" y="965150"/>
                <a:chExt cx="6368624" cy="3625176"/>
              </a:xfrm>
            </p:grpSpPr>
            <p:grpSp>
              <p:nvGrpSpPr>
                <p:cNvPr id="242" name="Google Shape;242;p31"/>
                <p:cNvGrpSpPr/>
                <p:nvPr/>
              </p:nvGrpSpPr>
              <p:grpSpPr>
                <a:xfrm>
                  <a:off x="2464200" y="965150"/>
                  <a:ext cx="6368624" cy="3625176"/>
                  <a:chOff x="2464200" y="965150"/>
                  <a:chExt cx="6368624" cy="3625176"/>
                </a:xfrm>
              </p:grpSpPr>
              <p:pic>
                <p:nvPicPr>
                  <p:cNvPr id="243" name="Google Shape;243;p31"/>
                  <p:cNvPicPr preferRelativeResize="0"/>
                  <p:nvPr/>
                </p:nvPicPr>
                <p:blipFill rotWithShape="1">
                  <a:blip r:embed="rId4">
                    <a:alphaModFix/>
                  </a:blip>
                  <a:srcRect b="2207" l="12068" r="6603" t="7686"/>
                  <a:stretch/>
                </p:blipFill>
                <p:spPr>
                  <a:xfrm>
                    <a:off x="2464200" y="965150"/>
                    <a:ext cx="6368624" cy="3625176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244" name="Google Shape;244;p31"/>
                  <p:cNvSpPr txBox="1"/>
                  <p:nvPr/>
                </p:nvSpPr>
                <p:spPr>
                  <a:xfrm>
                    <a:off x="3265400" y="2255088"/>
                    <a:ext cx="782700" cy="3765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91425" lIns="91425" spcFirstLastPara="1" rIns="91425" wrap="square" tIns="91425">
                    <a:sp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500">
                        <a:solidFill>
                          <a:srgbClr val="FF9900"/>
                        </a:solidFill>
                      </a:rPr>
                      <a:t>OMA</a:t>
                    </a:r>
                    <a:endParaRPr sz="1500">
                      <a:solidFill>
                        <a:srgbClr val="FF9900"/>
                      </a:solidFill>
                    </a:endParaRPr>
                  </a:p>
                </p:txBody>
              </p:sp>
            </p:grpSp>
            <p:grpSp>
              <p:nvGrpSpPr>
                <p:cNvPr id="245" name="Google Shape;245;p31"/>
                <p:cNvGrpSpPr/>
                <p:nvPr/>
              </p:nvGrpSpPr>
              <p:grpSpPr>
                <a:xfrm>
                  <a:off x="5810250" y="1146513"/>
                  <a:ext cx="2226075" cy="2769600"/>
                  <a:chOff x="5810250" y="1146513"/>
                  <a:chExt cx="2226075" cy="2769600"/>
                </a:xfrm>
              </p:grpSpPr>
              <p:sp>
                <p:nvSpPr>
                  <p:cNvPr id="246" name="Google Shape;246;p31"/>
                  <p:cNvSpPr txBox="1"/>
                  <p:nvPr/>
                </p:nvSpPr>
                <p:spPr>
                  <a:xfrm>
                    <a:off x="7184600" y="1146513"/>
                    <a:ext cx="782700" cy="3765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91425" lIns="91425" spcFirstLastPara="1" rIns="91425" wrap="square" tIns="91425">
                    <a:sp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500">
                        <a:solidFill>
                          <a:srgbClr val="FF9900"/>
                        </a:solidFill>
                      </a:rPr>
                      <a:t>MKE</a:t>
                    </a:r>
                    <a:endParaRPr sz="1500">
                      <a:solidFill>
                        <a:srgbClr val="FF9900"/>
                      </a:solidFill>
                    </a:endParaRPr>
                  </a:p>
                </p:txBody>
              </p:sp>
              <p:grpSp>
                <p:nvGrpSpPr>
                  <p:cNvPr id="247" name="Google Shape;247;p31"/>
                  <p:cNvGrpSpPr/>
                  <p:nvPr/>
                </p:nvGrpSpPr>
                <p:grpSpPr>
                  <a:xfrm>
                    <a:off x="5810250" y="3124113"/>
                    <a:ext cx="2226075" cy="792000"/>
                    <a:chOff x="5810250" y="3124113"/>
                    <a:chExt cx="2226075" cy="792000"/>
                  </a:xfrm>
                </p:grpSpPr>
                <p:sp>
                  <p:nvSpPr>
                    <p:cNvPr id="248" name="Google Shape;248;p31"/>
                    <p:cNvSpPr txBox="1"/>
                    <p:nvPr/>
                  </p:nvSpPr>
                  <p:spPr>
                    <a:xfrm>
                      <a:off x="7253625" y="3124113"/>
                      <a:ext cx="782700" cy="3765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t" bIns="91425" lIns="91425" spcFirstLastPara="1" rIns="91425" wrap="square" tIns="91425">
                      <a:sp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9900"/>
                          </a:solidFill>
                        </a:rPr>
                        <a:t>IND</a:t>
                      </a:r>
                      <a:endParaRPr sz="1500">
                        <a:solidFill>
                          <a:srgbClr val="FF9900"/>
                        </a:solidFill>
                      </a:endParaRPr>
                    </a:p>
                  </p:txBody>
                </p:sp>
                <p:sp>
                  <p:nvSpPr>
                    <p:cNvPr id="249" name="Google Shape;249;p31"/>
                    <p:cNvSpPr txBox="1"/>
                    <p:nvPr/>
                  </p:nvSpPr>
                  <p:spPr>
                    <a:xfrm>
                      <a:off x="5810250" y="3539613"/>
                      <a:ext cx="782700" cy="3765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t" bIns="91425" lIns="91425" spcFirstLastPara="1" rIns="91425" wrap="square" tIns="91425">
                      <a:sp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9900"/>
                          </a:solidFill>
                        </a:rPr>
                        <a:t>STL</a:t>
                      </a:r>
                      <a:endParaRPr sz="1500">
                        <a:solidFill>
                          <a:srgbClr val="FF9900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50" name="Google Shape;250;p31"/>
              <p:cNvSpPr txBox="1"/>
              <p:nvPr/>
            </p:nvSpPr>
            <p:spPr>
              <a:xfrm>
                <a:off x="6042950" y="1804863"/>
                <a:ext cx="782700" cy="37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>
                    <a:solidFill>
                      <a:srgbClr val="FF9900"/>
                    </a:solidFill>
                  </a:rPr>
                  <a:t>ORD</a:t>
                </a:r>
                <a:endParaRPr sz="1500">
                  <a:solidFill>
                    <a:srgbClr val="FF9900"/>
                  </a:solidFill>
                </a:endParaRPr>
              </a:p>
            </p:txBody>
          </p:sp>
        </p:grpSp>
        <p:sp>
          <p:nvSpPr>
            <p:cNvPr id="251" name="Google Shape;251;p31"/>
            <p:cNvSpPr txBox="1"/>
            <p:nvPr/>
          </p:nvSpPr>
          <p:spPr>
            <a:xfrm>
              <a:off x="4024100" y="2289763"/>
              <a:ext cx="7827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9900"/>
                  </a:solidFill>
                </a:rPr>
                <a:t>DSM</a:t>
              </a:r>
              <a:endParaRPr sz="1500">
                <a:solidFill>
                  <a:srgbClr val="FF9900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The Weather Event Description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174275" y="1369550"/>
            <a:ext cx="4753800" cy="38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Th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e </a:t>
            </a:r>
            <a:r>
              <a:rPr b="1" lang="en">
                <a:solidFill>
                  <a:schemeClr val="dk1"/>
                </a:solidFill>
              </a:rPr>
              <a:t>August 2020 Midwest Derecho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Definition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: 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A </a:t>
            </a:r>
            <a:r>
              <a:rPr i="1" lang="en">
                <a:solidFill>
                  <a:schemeClr val="dk1"/>
                </a:solidFill>
              </a:rPr>
              <a:t>derecho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is a </a:t>
            </a:r>
            <a:r>
              <a:rPr lang="en">
                <a:solidFill>
                  <a:schemeClr val="dk1"/>
                </a:solidFill>
              </a:rPr>
              <a:t>wind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storm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Time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: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August 10, 2020 8am - 7pm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Location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: the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Midwester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 United States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Characteristics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: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high winds, torrential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rain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thunderstorms,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shift in temperature and air pressure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5022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7">
            <a:alphaModFix/>
          </a:blip>
          <a:srcRect b="0" l="0" r="11245" t="0"/>
          <a:stretch/>
        </p:blipFill>
        <p:spPr>
          <a:xfrm>
            <a:off x="4816525" y="1452038"/>
            <a:ext cx="3849300" cy="2675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50775" y="1452050"/>
            <a:ext cx="4158201" cy="271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57" name="Google Shape;25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romanUcPeriod"/>
            </a:pPr>
            <a:r>
              <a:rPr lang="en">
                <a:solidFill>
                  <a:schemeClr val="dk1"/>
                </a:solidFill>
              </a:rPr>
              <a:t>The August 2020 Midwest </a:t>
            </a:r>
            <a:r>
              <a:rPr b="1" lang="en">
                <a:solidFill>
                  <a:schemeClr val="dk1"/>
                </a:solidFill>
              </a:rPr>
              <a:t>Derecho is reflected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b="1" lang="en">
                <a:solidFill>
                  <a:schemeClr val="dk1"/>
                </a:solidFill>
              </a:rPr>
              <a:t>in the weather data</a:t>
            </a:r>
            <a:r>
              <a:rPr lang="en">
                <a:solidFill>
                  <a:schemeClr val="dk1"/>
                </a:solidFill>
              </a:rPr>
              <a:t> as a an abrupt change in weather conditions.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romanUcPeriod"/>
            </a:pPr>
            <a:r>
              <a:rPr lang="en">
                <a:solidFill>
                  <a:schemeClr val="dk1"/>
                </a:solidFill>
              </a:rPr>
              <a:t>There is an </a:t>
            </a:r>
            <a:r>
              <a:rPr b="1" lang="en">
                <a:solidFill>
                  <a:schemeClr val="dk1"/>
                </a:solidFill>
              </a:rPr>
              <a:t>increase in flight cancellation</a:t>
            </a:r>
            <a:r>
              <a:rPr lang="en">
                <a:solidFill>
                  <a:schemeClr val="dk1"/>
                </a:solidFill>
              </a:rPr>
              <a:t> and diversion on August, 10.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romanUcPeriod"/>
            </a:pPr>
            <a:r>
              <a:rPr lang="en">
                <a:solidFill>
                  <a:schemeClr val="dk1"/>
                </a:solidFill>
              </a:rPr>
              <a:t>The </a:t>
            </a:r>
            <a:r>
              <a:rPr b="1" lang="en">
                <a:solidFill>
                  <a:schemeClr val="dk1"/>
                </a:solidFill>
              </a:rPr>
              <a:t>hypothesis</a:t>
            </a:r>
            <a:r>
              <a:rPr lang="en">
                <a:solidFill>
                  <a:schemeClr val="dk1"/>
                </a:solidFill>
              </a:rPr>
              <a:t> that the airports in Omaha and Des Moines, being the western ones hit by the thunderstorm first, would start rearranging flight schedules earlier, </a:t>
            </a:r>
            <a:r>
              <a:rPr b="1" lang="en">
                <a:solidFill>
                  <a:schemeClr val="dk1"/>
                </a:solidFill>
              </a:rPr>
              <a:t>was not confirmed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8" name="Google Shape;25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264" name="Google Shape;264;p33"/>
          <p:cNvSpPr txBox="1"/>
          <p:nvPr>
            <p:ph idx="1" type="body"/>
          </p:nvPr>
        </p:nvSpPr>
        <p:spPr>
          <a:xfrm>
            <a:off x="311700" y="1152475"/>
            <a:ext cx="8520600" cy="3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H</a:t>
            </a:r>
            <a:r>
              <a:rPr b="1" lang="en">
                <a:solidFill>
                  <a:schemeClr val="dk1"/>
                </a:solidFill>
              </a:rPr>
              <a:t>ypothesis III,</a:t>
            </a:r>
            <a:r>
              <a:rPr lang="en">
                <a:solidFill>
                  <a:schemeClr val="dk1"/>
                </a:solidFill>
              </a:rPr>
              <a:t> that the airports in Omaha and Des Moines, being the most western ones hit by the thunderstorm first, would start rearranging flight schedules earlier, </a:t>
            </a:r>
            <a:r>
              <a:rPr b="1" lang="en">
                <a:solidFill>
                  <a:schemeClr val="dk1"/>
                </a:solidFill>
              </a:rPr>
              <a:t>was not confirmed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Suggestions for further exploration: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Apart from cancelled and diverted flights, check delays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Explore airport size and schedules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Check directions of the flights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5" name="Google Shape;26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1" name="Google Shape;271;p34"/>
          <p:cNvSpPr txBox="1"/>
          <p:nvPr>
            <p:ph type="title"/>
          </p:nvPr>
        </p:nvSpPr>
        <p:spPr>
          <a:xfrm>
            <a:off x="311700" y="217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Codes</a:t>
            </a:r>
            <a:endParaRPr/>
          </a:p>
        </p:txBody>
      </p:sp>
      <p:pic>
        <p:nvPicPr>
          <p:cNvPr id="272" name="Google Shape;2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425" y="1277425"/>
            <a:ext cx="8167659" cy="1228431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4"/>
          <p:cNvSpPr txBox="1"/>
          <p:nvPr/>
        </p:nvSpPr>
        <p:spPr>
          <a:xfrm>
            <a:off x="441950" y="790625"/>
            <a:ext cx="26901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Pivot Table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35"/>
          <p:cNvSpPr txBox="1"/>
          <p:nvPr>
            <p:ph type="title"/>
          </p:nvPr>
        </p:nvSpPr>
        <p:spPr>
          <a:xfrm>
            <a:off x="311700" y="258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Codes</a:t>
            </a:r>
            <a:endParaRPr/>
          </a:p>
        </p:txBody>
      </p:sp>
      <p:sp>
        <p:nvSpPr>
          <p:cNvPr id="280" name="Google Shape;280;p35"/>
          <p:cNvSpPr txBox="1"/>
          <p:nvPr/>
        </p:nvSpPr>
        <p:spPr>
          <a:xfrm>
            <a:off x="311700" y="830700"/>
            <a:ext cx="4389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Cancellation plot for all 6 airports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81" name="Google Shape;28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25" y="1463272"/>
            <a:ext cx="7255274" cy="354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>
                <a:solidFill>
                  <a:srgbClr val="202122"/>
                </a:solidFill>
                <a:highlight>
                  <a:schemeClr val="lt1"/>
                </a:highlight>
              </a:rPr>
              <a:t>The Spread of the </a:t>
            </a:r>
            <a:r>
              <a:rPr lang="en" sz="2500">
                <a:solidFill>
                  <a:srgbClr val="202122"/>
                </a:solidFill>
              </a:rPr>
              <a:t>August 2020 Midwest Derecho </a:t>
            </a:r>
            <a:endParaRPr sz="2500"/>
          </a:p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2365775" y="4568875"/>
            <a:ext cx="4260900" cy="234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74" name="Google Shape;74;p15"/>
          <p:cNvGrpSpPr/>
          <p:nvPr/>
        </p:nvGrpSpPr>
        <p:grpSpPr>
          <a:xfrm>
            <a:off x="727675" y="1293737"/>
            <a:ext cx="7688663" cy="2710538"/>
            <a:chOff x="727675" y="1293737"/>
            <a:chExt cx="7688663" cy="2710538"/>
          </a:xfrm>
        </p:grpSpPr>
        <p:pic>
          <p:nvPicPr>
            <p:cNvPr id="75" name="Google Shape;75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27675" y="1293737"/>
              <a:ext cx="7688663" cy="27105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5"/>
            <p:cNvPicPr preferRelativeResize="0"/>
            <p:nvPr/>
          </p:nvPicPr>
          <p:blipFill rotWithShape="1">
            <a:blip r:embed="rId4">
              <a:alphaModFix/>
            </a:blip>
            <a:srcRect b="21480" l="11011" r="9306" t="6024"/>
            <a:stretch/>
          </p:blipFill>
          <p:spPr>
            <a:xfrm>
              <a:off x="1763600" y="3044875"/>
              <a:ext cx="407100" cy="3936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77" name="Google Shape;77;p15"/>
          <p:cNvPicPr preferRelativeResize="0"/>
          <p:nvPr/>
        </p:nvPicPr>
        <p:blipFill rotWithShape="1">
          <a:blip r:embed="rId4">
            <a:alphaModFix/>
          </a:blip>
          <a:srcRect b="21480" l="11011" r="9306" t="6024"/>
          <a:stretch/>
        </p:blipFill>
        <p:spPr>
          <a:xfrm>
            <a:off x="7157675" y="3581800"/>
            <a:ext cx="407100" cy="393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 rotWithShape="1">
          <a:blip r:embed="rId4">
            <a:alphaModFix/>
          </a:blip>
          <a:srcRect b="21480" l="11011" r="9306" t="6024"/>
          <a:stretch/>
        </p:blipFill>
        <p:spPr>
          <a:xfrm>
            <a:off x="6269200" y="2452200"/>
            <a:ext cx="407100" cy="393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 rotWithShape="1">
          <a:blip r:embed="rId4">
            <a:alphaModFix/>
          </a:blip>
          <a:srcRect b="21480" l="11011" r="9306" t="6024"/>
          <a:stretch/>
        </p:blipFill>
        <p:spPr>
          <a:xfrm>
            <a:off x="3157050" y="2805225"/>
            <a:ext cx="407100" cy="393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 rotWithShape="1">
          <a:blip r:embed="rId4">
            <a:alphaModFix/>
          </a:blip>
          <a:srcRect b="21480" l="11011" r="9306" t="6024"/>
          <a:stretch/>
        </p:blipFill>
        <p:spPr>
          <a:xfrm>
            <a:off x="6171525" y="1800300"/>
            <a:ext cx="407100" cy="393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82325" y="244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Studies: Selected Midwest Airports</a:t>
            </a:r>
            <a:endParaRPr/>
          </a:p>
        </p:txBody>
      </p:sp>
      <p:sp>
        <p:nvSpPr>
          <p:cNvPr id="86" name="Google Shape;8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99900"/>
            <a:ext cx="2142750" cy="2629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" name="Google Shape;88;p16"/>
          <p:cNvGrpSpPr/>
          <p:nvPr/>
        </p:nvGrpSpPr>
        <p:grpSpPr>
          <a:xfrm>
            <a:off x="2142745" y="993939"/>
            <a:ext cx="6578789" cy="3862625"/>
            <a:chOff x="2160475" y="1038038"/>
            <a:chExt cx="6368624" cy="3625176"/>
          </a:xfrm>
        </p:grpSpPr>
        <p:grpSp>
          <p:nvGrpSpPr>
            <p:cNvPr id="89" name="Google Shape;89;p16"/>
            <p:cNvGrpSpPr/>
            <p:nvPr/>
          </p:nvGrpSpPr>
          <p:grpSpPr>
            <a:xfrm>
              <a:off x="2160475" y="1038038"/>
              <a:ext cx="6368624" cy="3625176"/>
              <a:chOff x="2160475" y="1038038"/>
              <a:chExt cx="6368624" cy="3625176"/>
            </a:xfrm>
          </p:grpSpPr>
          <p:grpSp>
            <p:nvGrpSpPr>
              <p:cNvPr id="90" name="Google Shape;90;p16"/>
              <p:cNvGrpSpPr/>
              <p:nvPr/>
            </p:nvGrpSpPr>
            <p:grpSpPr>
              <a:xfrm>
                <a:off x="2160475" y="1038038"/>
                <a:ext cx="6368624" cy="3625176"/>
                <a:chOff x="2464200" y="965150"/>
                <a:chExt cx="6368624" cy="3625176"/>
              </a:xfrm>
            </p:grpSpPr>
            <p:grpSp>
              <p:nvGrpSpPr>
                <p:cNvPr id="91" name="Google Shape;91;p16"/>
                <p:cNvGrpSpPr/>
                <p:nvPr/>
              </p:nvGrpSpPr>
              <p:grpSpPr>
                <a:xfrm>
                  <a:off x="2464200" y="965150"/>
                  <a:ext cx="6368624" cy="3625176"/>
                  <a:chOff x="2464200" y="965150"/>
                  <a:chExt cx="6368624" cy="3625176"/>
                </a:xfrm>
              </p:grpSpPr>
              <p:pic>
                <p:nvPicPr>
                  <p:cNvPr id="92" name="Google Shape;92;p16"/>
                  <p:cNvPicPr preferRelativeResize="0"/>
                  <p:nvPr/>
                </p:nvPicPr>
                <p:blipFill rotWithShape="1">
                  <a:blip r:embed="rId4">
                    <a:alphaModFix/>
                  </a:blip>
                  <a:srcRect b="2207" l="12068" r="6603" t="7686"/>
                  <a:stretch/>
                </p:blipFill>
                <p:spPr>
                  <a:xfrm>
                    <a:off x="2464200" y="965150"/>
                    <a:ext cx="6368624" cy="3625176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93" name="Google Shape;93;p16"/>
                  <p:cNvSpPr txBox="1"/>
                  <p:nvPr/>
                </p:nvSpPr>
                <p:spPr>
                  <a:xfrm>
                    <a:off x="3265400" y="2255088"/>
                    <a:ext cx="782700" cy="3900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91425" lIns="91425" spcFirstLastPara="1" rIns="91425" wrap="square" tIns="91425">
                    <a:sp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500">
                        <a:solidFill>
                          <a:srgbClr val="FF9900"/>
                        </a:solidFill>
                      </a:rPr>
                      <a:t>OMA</a:t>
                    </a:r>
                    <a:endParaRPr sz="1500">
                      <a:solidFill>
                        <a:srgbClr val="FF9900"/>
                      </a:solidFill>
                    </a:endParaRPr>
                  </a:p>
                </p:txBody>
              </p:sp>
            </p:grpSp>
            <p:grpSp>
              <p:nvGrpSpPr>
                <p:cNvPr id="94" name="Google Shape;94;p16"/>
                <p:cNvGrpSpPr/>
                <p:nvPr/>
              </p:nvGrpSpPr>
              <p:grpSpPr>
                <a:xfrm>
                  <a:off x="5810250" y="1146513"/>
                  <a:ext cx="2226075" cy="2783100"/>
                  <a:chOff x="5810250" y="1146513"/>
                  <a:chExt cx="2226075" cy="2783100"/>
                </a:xfrm>
              </p:grpSpPr>
              <p:sp>
                <p:nvSpPr>
                  <p:cNvPr id="95" name="Google Shape;95;p16"/>
                  <p:cNvSpPr txBox="1"/>
                  <p:nvPr/>
                </p:nvSpPr>
                <p:spPr>
                  <a:xfrm>
                    <a:off x="7184600" y="1146513"/>
                    <a:ext cx="782700" cy="3900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91425" lIns="91425" spcFirstLastPara="1" rIns="91425" wrap="square" tIns="91425">
                    <a:sp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500">
                        <a:solidFill>
                          <a:srgbClr val="FF9900"/>
                        </a:solidFill>
                      </a:rPr>
                      <a:t>MKE</a:t>
                    </a:r>
                    <a:endParaRPr sz="1500">
                      <a:solidFill>
                        <a:srgbClr val="FF9900"/>
                      </a:solidFill>
                    </a:endParaRPr>
                  </a:p>
                </p:txBody>
              </p:sp>
              <p:grpSp>
                <p:nvGrpSpPr>
                  <p:cNvPr id="96" name="Google Shape;96;p16"/>
                  <p:cNvGrpSpPr/>
                  <p:nvPr/>
                </p:nvGrpSpPr>
                <p:grpSpPr>
                  <a:xfrm>
                    <a:off x="5810250" y="3124113"/>
                    <a:ext cx="2226075" cy="805500"/>
                    <a:chOff x="5810250" y="3124113"/>
                    <a:chExt cx="2226075" cy="805500"/>
                  </a:xfrm>
                </p:grpSpPr>
                <p:sp>
                  <p:nvSpPr>
                    <p:cNvPr id="97" name="Google Shape;97;p16"/>
                    <p:cNvSpPr txBox="1"/>
                    <p:nvPr/>
                  </p:nvSpPr>
                  <p:spPr>
                    <a:xfrm>
                      <a:off x="7253625" y="3124113"/>
                      <a:ext cx="782700" cy="3900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t" bIns="91425" lIns="91425" spcFirstLastPara="1" rIns="91425" wrap="square" tIns="91425">
                      <a:sp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9900"/>
                          </a:solidFill>
                        </a:rPr>
                        <a:t>IND</a:t>
                      </a:r>
                      <a:endParaRPr sz="1500">
                        <a:solidFill>
                          <a:srgbClr val="FF9900"/>
                        </a:solidFill>
                      </a:endParaRPr>
                    </a:p>
                  </p:txBody>
                </p:sp>
                <p:sp>
                  <p:nvSpPr>
                    <p:cNvPr id="98" name="Google Shape;98;p16"/>
                    <p:cNvSpPr txBox="1"/>
                    <p:nvPr/>
                  </p:nvSpPr>
                  <p:spPr>
                    <a:xfrm>
                      <a:off x="5810250" y="3539613"/>
                      <a:ext cx="782700" cy="3900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t" bIns="91425" lIns="91425" spcFirstLastPara="1" rIns="91425" wrap="square" tIns="91425">
                      <a:sp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9900"/>
                          </a:solidFill>
                        </a:rPr>
                        <a:t>STL</a:t>
                      </a:r>
                      <a:endParaRPr sz="1500">
                        <a:solidFill>
                          <a:srgbClr val="FF9900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99" name="Google Shape;99;p16"/>
              <p:cNvSpPr txBox="1"/>
              <p:nvPr/>
            </p:nvSpPr>
            <p:spPr>
              <a:xfrm>
                <a:off x="6042950" y="1804863"/>
                <a:ext cx="782700" cy="3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>
                    <a:solidFill>
                      <a:srgbClr val="FF9900"/>
                    </a:solidFill>
                  </a:rPr>
                  <a:t>ORD</a:t>
                </a:r>
                <a:endParaRPr sz="1500">
                  <a:solidFill>
                    <a:srgbClr val="FF9900"/>
                  </a:solidFill>
                </a:endParaRPr>
              </a:p>
            </p:txBody>
          </p:sp>
        </p:grpSp>
        <p:sp>
          <p:nvSpPr>
            <p:cNvPr id="100" name="Google Shape;100;p16"/>
            <p:cNvSpPr txBox="1"/>
            <p:nvPr/>
          </p:nvSpPr>
          <p:spPr>
            <a:xfrm>
              <a:off x="4024100" y="2289763"/>
              <a:ext cx="782700" cy="39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9900"/>
                  </a:solidFill>
                </a:rPr>
                <a:t>DSM</a:t>
              </a:r>
              <a:endParaRPr sz="1500">
                <a:solidFill>
                  <a:srgbClr val="FF9900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/>
              <a:t>Sources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1047525" y="1152475"/>
            <a:ext cx="778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Weather Data</a:t>
            </a:r>
            <a:r>
              <a:rPr lang="en">
                <a:solidFill>
                  <a:schemeClr val="dk1"/>
                </a:solidFill>
              </a:rPr>
              <a:t>: </a:t>
            </a:r>
            <a:r>
              <a:rPr lang="en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Meteostat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dk1"/>
              </a:solidFill>
              <a:highlight>
                <a:srgbClr val="F8F8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hourly point data for the 6 airports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for August 2020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    </a:t>
            </a:r>
            <a:r>
              <a:rPr lang="en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 Meteostat provides historical daily statistics for any geographic location,  aggregated from multiple governmental interfaces.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Flights Data</a:t>
            </a:r>
            <a:r>
              <a:rPr lang="en">
                <a:solidFill>
                  <a:schemeClr val="dk1"/>
                </a:solidFill>
              </a:rPr>
              <a:t>: </a:t>
            </a:r>
            <a:r>
              <a:rPr lang="en" u="sng">
                <a:solidFill>
                  <a:schemeClr val="dk1"/>
                </a:solidFill>
                <a:highlight>
                  <a:schemeClr val="lt1"/>
                </a:highlight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U.S. Bureau of Transportation Statistics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Where the 6 airports are origin and/or destination for August 2020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12529"/>
                </a:solidFill>
                <a:highlight>
                  <a:srgbClr val="FFFFFF"/>
                </a:highlight>
              </a:rPr>
              <a:t> </a:t>
            </a:r>
            <a:endParaRPr sz="1150">
              <a:solidFill>
                <a:srgbClr val="21252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21252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12529"/>
                </a:solidFill>
                <a:highlight>
                  <a:srgbClr val="FFFFFF"/>
                </a:highlight>
              </a:rPr>
              <a:t> </a:t>
            </a:r>
            <a:endParaRPr/>
          </a:p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Hypotheses </a:t>
            </a:r>
            <a:endParaRPr/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311700" y="12468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romanUcPeriod"/>
            </a:pPr>
            <a:r>
              <a:rPr lang="en">
                <a:solidFill>
                  <a:schemeClr val="dk1"/>
                </a:solidFill>
              </a:rPr>
              <a:t>The August 2020 Midwest </a:t>
            </a:r>
            <a:r>
              <a:rPr b="1" lang="en">
                <a:solidFill>
                  <a:schemeClr val="dk1"/>
                </a:solidFill>
              </a:rPr>
              <a:t>Derecho is reflected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b="1" lang="en">
                <a:solidFill>
                  <a:schemeClr val="dk1"/>
                </a:solidFill>
              </a:rPr>
              <a:t>in the weather data</a:t>
            </a:r>
            <a:r>
              <a:rPr lang="en">
                <a:solidFill>
                  <a:schemeClr val="dk1"/>
                </a:solidFill>
              </a:rPr>
              <a:t> as a spike in wind speed, precipitation levels, abrupt shift in air pressure and/or temperature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romanUcPeriod"/>
            </a:pPr>
            <a:r>
              <a:rPr lang="en">
                <a:solidFill>
                  <a:schemeClr val="dk1"/>
                </a:solidFill>
              </a:rPr>
              <a:t>The weather event led to an </a:t>
            </a:r>
            <a:r>
              <a:rPr b="1" lang="en">
                <a:solidFill>
                  <a:schemeClr val="dk1"/>
                </a:solidFill>
              </a:rPr>
              <a:t>increase in flight cancellation </a:t>
            </a:r>
            <a:r>
              <a:rPr lang="en">
                <a:solidFill>
                  <a:schemeClr val="dk1"/>
                </a:solidFill>
              </a:rPr>
              <a:t>and</a:t>
            </a:r>
            <a:r>
              <a:rPr b="1" lang="en">
                <a:solidFill>
                  <a:schemeClr val="dk1"/>
                </a:solidFill>
              </a:rPr>
              <a:t> diversion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romanUcPeriod"/>
            </a:pPr>
            <a:r>
              <a:rPr lang="en">
                <a:solidFill>
                  <a:schemeClr val="dk1"/>
                </a:solidFill>
              </a:rPr>
              <a:t>In accordance with the thunderstorm direction, </a:t>
            </a:r>
            <a:r>
              <a:rPr b="1" lang="en">
                <a:solidFill>
                  <a:schemeClr val="dk1"/>
                </a:solidFill>
              </a:rPr>
              <a:t>the western airports started rearranging </a:t>
            </a:r>
            <a:r>
              <a:rPr lang="en">
                <a:solidFill>
                  <a:schemeClr val="dk1"/>
                </a:solidFill>
              </a:rPr>
              <a:t>their flight schedules </a:t>
            </a:r>
            <a:r>
              <a:rPr b="1" lang="en">
                <a:solidFill>
                  <a:schemeClr val="dk1"/>
                </a:solidFill>
              </a:rPr>
              <a:t>earlier </a:t>
            </a:r>
            <a:r>
              <a:rPr lang="en">
                <a:solidFill>
                  <a:schemeClr val="dk1"/>
                </a:solidFill>
              </a:rPr>
              <a:t>than other airports.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500" y="1227575"/>
            <a:ext cx="6755526" cy="382925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>
            <p:ph type="title"/>
          </p:nvPr>
        </p:nvSpPr>
        <p:spPr>
          <a:xfrm>
            <a:off x="0" y="0"/>
            <a:ext cx="91440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Hypothesis I</a:t>
            </a:r>
            <a:r>
              <a:rPr lang="en" sz="2000">
                <a:solidFill>
                  <a:schemeClr val="dk2"/>
                </a:solidFill>
              </a:rPr>
              <a:t>: </a:t>
            </a:r>
            <a:r>
              <a:rPr lang="en" sz="2000">
                <a:solidFill>
                  <a:schemeClr val="dk2"/>
                </a:solidFill>
              </a:rPr>
              <a:t>Derecho is reflected in the weather data</a:t>
            </a:r>
            <a:endParaRPr sz="2022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-122850" y="619875"/>
            <a:ext cx="91440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>
                <a:solidFill>
                  <a:schemeClr val="dk1"/>
                </a:solidFill>
              </a:rPr>
              <a:t>Average temperature per day in August 2020 (C°) 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123" name="Google Shape;123;p19"/>
          <p:cNvSpPr/>
          <p:nvPr/>
        </p:nvSpPr>
        <p:spPr>
          <a:xfrm>
            <a:off x="3207650" y="4484350"/>
            <a:ext cx="459000" cy="393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4250" y="2571750"/>
            <a:ext cx="1634075" cy="200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0" name="Google Shape;130;p20"/>
          <p:cNvPicPr preferRelativeResize="0"/>
          <p:nvPr/>
        </p:nvPicPr>
        <p:blipFill rotWithShape="1">
          <a:blip r:embed="rId3">
            <a:alphaModFix/>
          </a:blip>
          <a:srcRect b="0" l="1117" r="0" t="0"/>
          <a:stretch/>
        </p:blipFill>
        <p:spPr>
          <a:xfrm>
            <a:off x="1411225" y="1243750"/>
            <a:ext cx="6311174" cy="370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 txBox="1"/>
          <p:nvPr>
            <p:ph type="title"/>
          </p:nvPr>
        </p:nvSpPr>
        <p:spPr>
          <a:xfrm>
            <a:off x="0" y="0"/>
            <a:ext cx="91440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Hypothesis I</a:t>
            </a:r>
            <a:r>
              <a:rPr lang="en" sz="2000">
                <a:solidFill>
                  <a:schemeClr val="dk2"/>
                </a:solidFill>
              </a:rPr>
              <a:t>: Derecho is reflected in the weather data</a:t>
            </a:r>
            <a:endParaRPr sz="2022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-122850" y="619875"/>
            <a:ext cx="91440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>
                <a:solidFill>
                  <a:schemeClr val="dk1"/>
                </a:solidFill>
              </a:rPr>
              <a:t>H</a:t>
            </a:r>
            <a:r>
              <a:rPr lang="en" sz="2500">
                <a:solidFill>
                  <a:schemeClr val="dk1"/>
                </a:solidFill>
              </a:rPr>
              <a:t>ourly temperature on August 10th 2020 (C°)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4250" y="2571750"/>
            <a:ext cx="1634075" cy="200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1"/>
          <p:cNvPicPr preferRelativeResize="0"/>
          <p:nvPr/>
        </p:nvPicPr>
        <p:blipFill rotWithShape="1">
          <a:blip r:embed="rId3">
            <a:alphaModFix/>
          </a:blip>
          <a:srcRect b="2330" l="0" r="0" t="-2330"/>
          <a:stretch/>
        </p:blipFill>
        <p:spPr>
          <a:xfrm>
            <a:off x="1140825" y="1231350"/>
            <a:ext cx="6833600" cy="3825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p21"/>
          <p:cNvSpPr txBox="1"/>
          <p:nvPr/>
        </p:nvSpPr>
        <p:spPr>
          <a:xfrm>
            <a:off x="-100" y="564650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Total precipitation per day in </a:t>
            </a:r>
            <a:r>
              <a:rPr lang="en" sz="2500">
                <a:solidFill>
                  <a:schemeClr val="dk1"/>
                </a:solidFill>
              </a:rPr>
              <a:t>August 2020 (mm)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141" name="Google Shape;141;p21"/>
          <p:cNvSpPr txBox="1"/>
          <p:nvPr>
            <p:ph type="title"/>
          </p:nvPr>
        </p:nvSpPr>
        <p:spPr>
          <a:xfrm>
            <a:off x="-100" y="0"/>
            <a:ext cx="9144000" cy="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Hypothesis I</a:t>
            </a:r>
            <a:r>
              <a:rPr lang="en" sz="2000">
                <a:solidFill>
                  <a:schemeClr val="dk2"/>
                </a:solidFill>
              </a:rPr>
              <a:t>: Derecho is reflected in the weather data</a:t>
            </a:r>
            <a:endParaRPr sz="2022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2" name="Google Shape;142;p21"/>
          <p:cNvSpPr/>
          <p:nvPr/>
        </p:nvSpPr>
        <p:spPr>
          <a:xfrm>
            <a:off x="3201450" y="4590275"/>
            <a:ext cx="459000" cy="393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4250" y="2571750"/>
            <a:ext cx="1634075" cy="200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